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70" r:id="rId7"/>
    <p:sldId id="266" r:id="rId8"/>
    <p:sldId id="275" r:id="rId9"/>
    <p:sldId id="272" r:id="rId10"/>
    <p:sldId id="274" r:id="rId11"/>
    <p:sldId id="268" r:id="rId12"/>
  </p:sldIdLst>
  <p:sldSz cx="18288000" cy="10287000"/>
  <p:notesSz cx="6858000" cy="9144000"/>
  <p:embeddedFontLst>
    <p:embeddedFont>
      <p:font typeface="Roboto Bold" panose="020B0604020202020204" charset="0"/>
      <p:regular r:id="rId13"/>
    </p:embeddedFont>
    <p:embeddedFont>
      <p:font typeface="Times New Roman Bold" panose="02020803070505020304" pitchFamily="18"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2" autoAdjust="0"/>
  </p:normalViewPr>
  <p:slideViewPr>
    <p:cSldViewPr>
      <p:cViewPr>
        <p:scale>
          <a:sx n="50" d="100"/>
          <a:sy n="50" d="100"/>
        </p:scale>
        <p:origin x="118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1013827" y="-248630"/>
            <a:ext cx="8681329" cy="10784260"/>
          </a:xfrm>
          <a:custGeom>
            <a:avLst/>
            <a:gdLst/>
            <a:ahLst/>
            <a:cxnLst/>
            <a:rect l="l" t="t" r="r" b="b"/>
            <a:pathLst>
              <a:path w="8681329" h="10784260">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942060" y="502557"/>
            <a:ext cx="24220659" cy="930576"/>
          </a:xfrm>
          <a:prstGeom prst="rect">
            <a:avLst/>
          </a:prstGeom>
        </p:spPr>
        <p:txBody>
          <a:bodyPr wrap="square" lIns="0" tIns="0" rIns="0" bIns="0" rtlCol="0" anchor="t">
            <a:spAutoFit/>
          </a:bodyPr>
          <a:lstStyle/>
          <a:p>
            <a:pPr algn="ctr">
              <a:lnSpc>
                <a:spcPts val="7810"/>
              </a:lnSpc>
            </a:pPr>
            <a:r>
              <a:rPr lang="en-US" sz="6000" spc="759" dirty="0">
                <a:solidFill>
                  <a:srgbClr val="FFFFFF"/>
                </a:solidFill>
                <a:latin typeface="Times New Roman Bold"/>
              </a:rPr>
              <a:t>       SMART INDUSTRY SAFETY SYSTEM </a:t>
            </a:r>
          </a:p>
        </p:txBody>
      </p:sp>
      <p:sp>
        <p:nvSpPr>
          <p:cNvPr id="4" name="Freeform 4"/>
          <p:cNvSpPr/>
          <p:nvPr/>
        </p:nvSpPr>
        <p:spPr>
          <a:xfrm>
            <a:off x="215042" y="8287152"/>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907" y="2254018"/>
            <a:ext cx="12387115" cy="292786"/>
          </a:xfrm>
          <a:custGeom>
            <a:avLst/>
            <a:gdLst/>
            <a:ahLst/>
            <a:cxnLst/>
            <a:rect l="l" t="t" r="r" b="b"/>
            <a:pathLst>
              <a:path w="12387115" h="292786">
                <a:moveTo>
                  <a:pt x="0" y="0"/>
                </a:moveTo>
                <a:lnTo>
                  <a:pt x="12387115" y="0"/>
                </a:lnTo>
                <a:lnTo>
                  <a:pt x="12387115" y="292786"/>
                </a:lnTo>
                <a:lnTo>
                  <a:pt x="0" y="292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16934" y="3610987"/>
            <a:ext cx="9740861" cy="2730684"/>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Times New Roman Bold"/>
              </a:rPr>
              <a:t>PRAVINESH H (210701194)</a:t>
            </a:r>
          </a:p>
          <a:p>
            <a:pPr algn="ctr">
              <a:lnSpc>
                <a:spcPts val="7279"/>
              </a:lnSpc>
            </a:pPr>
            <a:r>
              <a:rPr lang="en-US" sz="5199" dirty="0">
                <a:solidFill>
                  <a:srgbClr val="FFFFFF"/>
                </a:solidFill>
                <a:latin typeface="Times New Roman Bold"/>
              </a:rPr>
              <a:t>SELESTIN S     (210701236)</a:t>
            </a:r>
          </a:p>
          <a:p>
            <a:pPr algn="ctr">
              <a:lnSpc>
                <a:spcPts val="7279"/>
              </a:lnSpc>
            </a:pPr>
            <a:endParaRPr lang="en-US" sz="5199" dirty="0">
              <a:solidFill>
                <a:srgbClr val="FFFFFF"/>
              </a:solidFill>
              <a:latin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3106400" y="-2474948"/>
            <a:ext cx="12886500"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FUTURE SCOPE</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8">
            <a:extLst>
              <a:ext uri="{FF2B5EF4-FFF2-40B4-BE49-F238E27FC236}">
                <a16:creationId xmlns:a16="http://schemas.microsoft.com/office/drawing/2014/main" id="{8623D911-97CC-6FD0-3DF1-129A98C003FB}"/>
              </a:ext>
            </a:extLst>
          </p:cNvPr>
          <p:cNvSpPr txBox="1"/>
          <p:nvPr/>
        </p:nvSpPr>
        <p:spPr>
          <a:xfrm>
            <a:off x="1905000" y="2296196"/>
            <a:ext cx="14478000" cy="8402300"/>
          </a:xfrm>
          <a:prstGeom prst="rect">
            <a:avLst/>
          </a:prstGeom>
          <a:noFill/>
        </p:spPr>
        <p:txBody>
          <a:bodyPr wrap="square" rtlCol="0">
            <a:spAutoFit/>
          </a:bodyPr>
          <a:lstStyle/>
          <a:p>
            <a:pPr marL="457200" indent="-457200" algn="jus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Future work for the Hazard Detection System includes integrating advanced artificial intelligence algorithms for more accurate hazard identification and predictive analytics. Enhanced sensor technologies, such as hyperspectral imaging and chemical sensing, can broaden the system's capabilities to detect a wider range of hazards. Implementing a decentralized architecture with blockchain technology could enhance data security and facilitate interoperability between different sensor networks. Additionally, exploring the use of drones and robotics for remote hazard assessment and response could further improve the system's effectiveness in challenging environments. Continued research into energy-efficient sensors and communication protocols will also be crucial for scalability and sustainability.</a:t>
            </a:r>
            <a:endParaRPr lang="en-IN" sz="36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36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36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06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56553" y="307173"/>
            <a:ext cx="16262788" cy="2020222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71394" y="2568672"/>
            <a:ext cx="14833104" cy="4146168"/>
          </a:xfrm>
          <a:prstGeom prst="rect">
            <a:avLst/>
          </a:prstGeom>
        </p:spPr>
        <p:txBody>
          <a:bodyPr lIns="0" tIns="0" rIns="0" bIns="0" rtlCol="0" anchor="t">
            <a:spAutoFit/>
          </a:bodyPr>
          <a:lstStyle/>
          <a:p>
            <a:pPr algn="ctr">
              <a:lnSpc>
                <a:spcPts val="14797"/>
              </a:lnSpc>
            </a:pPr>
            <a:r>
              <a:rPr lang="en-US" sz="15099" spc="1585">
                <a:solidFill>
                  <a:srgbClr val="18072B"/>
                </a:solidFill>
                <a:latin typeface="Times New Roman Bold"/>
              </a:rPr>
              <a:t>THANK</a:t>
            </a:r>
          </a:p>
          <a:p>
            <a:pPr algn="ctr">
              <a:lnSpc>
                <a:spcPts val="14797"/>
              </a:lnSpc>
            </a:pPr>
            <a:r>
              <a:rPr lang="en-US" sz="15099" spc="1585">
                <a:solidFill>
                  <a:srgbClr val="18072B"/>
                </a:solidFill>
                <a:latin typeface="Times New Roman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4613">
            <a:off x="-5549998" y="2053549"/>
            <a:ext cx="12287251" cy="10647531"/>
          </a:xfrm>
          <a:custGeom>
            <a:avLst/>
            <a:gdLst/>
            <a:ahLst/>
            <a:cxnLst/>
            <a:rect l="l" t="t" r="r" b="b"/>
            <a:pathLst>
              <a:path w="12287251" h="10647531">
                <a:moveTo>
                  <a:pt x="0" y="0"/>
                </a:moveTo>
                <a:lnTo>
                  <a:pt x="12287251" y="0"/>
                </a:lnTo>
                <a:lnTo>
                  <a:pt x="12287251" y="10647531"/>
                </a:lnTo>
                <a:lnTo>
                  <a:pt x="0" y="10647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448800" y="790660"/>
            <a:ext cx="7743515" cy="1083245"/>
          </a:xfrm>
          <a:prstGeom prst="rect">
            <a:avLst/>
          </a:prstGeom>
        </p:spPr>
        <p:txBody>
          <a:bodyPr wrap="square" lIns="0" tIns="0" rIns="0" bIns="0" rtlCol="0" anchor="t">
            <a:spAutoFit/>
          </a:bodyPr>
          <a:lstStyle/>
          <a:p>
            <a:pPr algn="ctr">
              <a:lnSpc>
                <a:spcPts val="9240"/>
              </a:lnSpc>
            </a:pPr>
            <a:r>
              <a:rPr lang="en-US" sz="6600" dirty="0">
                <a:solidFill>
                  <a:srgbClr val="18072B"/>
                </a:solidFill>
                <a:latin typeface="Times New Roman Bold"/>
              </a:rPr>
              <a:t>INTRODUCTION</a:t>
            </a:r>
          </a:p>
        </p:txBody>
      </p:sp>
      <p:sp>
        <p:nvSpPr>
          <p:cNvPr id="6" name="Freeform 6"/>
          <p:cNvSpPr/>
          <p:nvPr/>
        </p:nvSpPr>
        <p:spPr>
          <a:xfrm>
            <a:off x="709397" y="2051770"/>
            <a:ext cx="6642334" cy="5458582"/>
          </a:xfrm>
          <a:custGeom>
            <a:avLst/>
            <a:gdLst/>
            <a:ahLst/>
            <a:cxnLst/>
            <a:rect l="l" t="t" r="r" b="b"/>
            <a:pathLst>
              <a:path w="6642334" h="5458582">
                <a:moveTo>
                  <a:pt x="0" y="0"/>
                </a:moveTo>
                <a:lnTo>
                  <a:pt x="6642334" y="0"/>
                </a:lnTo>
                <a:lnTo>
                  <a:pt x="6642334" y="5458582"/>
                </a:lnTo>
                <a:lnTo>
                  <a:pt x="0" y="5458582"/>
                </a:lnTo>
                <a:lnTo>
                  <a:pt x="0" y="0"/>
                </a:lnTo>
                <a:close/>
              </a:path>
            </a:pathLst>
          </a:custGeom>
          <a:blipFill>
            <a:blip r:embed="rId6"/>
            <a:stretch>
              <a:fillRect l="-7467" r="-7467"/>
            </a:stretch>
          </a:blipFill>
        </p:spPr>
      </p:sp>
      <p:sp>
        <p:nvSpPr>
          <p:cNvPr id="7" name="Freeform 7"/>
          <p:cNvSpPr/>
          <p:nvPr/>
        </p:nvSpPr>
        <p:spPr>
          <a:xfrm rot="-8100000">
            <a:off x="4065520" y="11042565"/>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8821882" y="2560191"/>
            <a:ext cx="8370433" cy="197847"/>
          </a:xfrm>
          <a:custGeom>
            <a:avLst/>
            <a:gdLst/>
            <a:ahLst/>
            <a:cxnLst/>
            <a:rect l="l" t="t" r="r" b="b"/>
            <a:pathLst>
              <a:path w="8370433" h="197847">
                <a:moveTo>
                  <a:pt x="0" y="0"/>
                </a:moveTo>
                <a:lnTo>
                  <a:pt x="8370433" y="0"/>
                </a:lnTo>
                <a:lnTo>
                  <a:pt x="8370433" y="197846"/>
                </a:lnTo>
                <a:lnTo>
                  <a:pt x="0" y="1978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8100000">
            <a:off x="5314326" y="11400541"/>
            <a:ext cx="9512725" cy="224846"/>
          </a:xfrm>
          <a:custGeom>
            <a:avLst/>
            <a:gdLst/>
            <a:ahLst/>
            <a:cxnLst/>
            <a:rect l="l" t="t" r="r" b="b"/>
            <a:pathLst>
              <a:path w="9512725" h="224846">
                <a:moveTo>
                  <a:pt x="0" y="0"/>
                </a:moveTo>
                <a:lnTo>
                  <a:pt x="9512725" y="0"/>
                </a:lnTo>
                <a:lnTo>
                  <a:pt x="9512725" y="224847"/>
                </a:lnTo>
                <a:lnTo>
                  <a:pt x="0" y="2248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20266A07-E531-8D1A-3A81-4528052D84FD}"/>
              </a:ext>
            </a:extLst>
          </p:cNvPr>
          <p:cNvSpPr txBox="1"/>
          <p:nvPr/>
        </p:nvSpPr>
        <p:spPr>
          <a:xfrm>
            <a:off x="7381711" y="3465422"/>
            <a:ext cx="10753889" cy="5016758"/>
          </a:xfrm>
          <a:prstGeom prst="rect">
            <a:avLst/>
          </a:prstGeom>
          <a:noFill/>
        </p:spPr>
        <p:txBody>
          <a:bodyPr wrap="square">
            <a:spAutoFit/>
          </a:bodyPr>
          <a:lstStyle/>
          <a:p>
            <a:pPr algn="just"/>
            <a:r>
              <a:rPr lang="en-US" sz="3200" dirty="0">
                <a:latin typeface="Times New Roman" panose="02020603050405020304" pitchFamily="18" charset="0"/>
                <a:cs typeface="Times New Roman" panose="02020603050405020304" pitchFamily="18" charset="0"/>
              </a:rPr>
              <a:t>The IoT-Based Smart Industry Safety System aims to improve safety in factories and industrial settings using IoT technology. By using smart sensors and a connected mobile app, the system allows for real-time monitoring, instant alerts, and automatic responses to dangerous situations. This solution makes workplaces safer, reduces the risk of accidents, and helps meet safety standards. It also supports predictive maintenance and better decision-making, which helps to reduce downtime and save costs. Overall, this smart safety system provides a smarter and more efficient way to manage industrial safety.</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9144000" y="-242495"/>
            <a:ext cx="9547799" cy="11860619"/>
          </a:xfrm>
          <a:custGeom>
            <a:avLst/>
            <a:gdLst/>
            <a:ahLst/>
            <a:cxnLst/>
            <a:rect l="l" t="t" r="r" b="b"/>
            <a:pathLst>
              <a:path w="9547799" h="11860619">
                <a:moveTo>
                  <a:pt x="0" y="0"/>
                </a:moveTo>
                <a:lnTo>
                  <a:pt x="9547799" y="0"/>
                </a:lnTo>
                <a:lnTo>
                  <a:pt x="9547799" y="11860620"/>
                </a:lnTo>
                <a:lnTo>
                  <a:pt x="0" y="1186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292652" y="571500"/>
            <a:ext cx="8994779" cy="9128244"/>
            <a:chOff x="0" y="0"/>
            <a:chExt cx="2370295" cy="2404147"/>
          </a:xfrm>
        </p:grpSpPr>
        <p:sp>
          <p:nvSpPr>
            <p:cNvPr id="4" name="Freeform 4"/>
            <p:cNvSpPr/>
            <p:nvPr/>
          </p:nvSpPr>
          <p:spPr>
            <a:xfrm>
              <a:off x="0" y="0"/>
              <a:ext cx="2370295" cy="2404147"/>
            </a:xfrm>
            <a:custGeom>
              <a:avLst/>
              <a:gdLst/>
              <a:ahLst/>
              <a:cxnLst/>
              <a:rect l="l" t="t" r="r" b="b"/>
              <a:pathLst>
                <a:path w="2370295" h="2404147">
                  <a:moveTo>
                    <a:pt x="0" y="0"/>
                  </a:moveTo>
                  <a:lnTo>
                    <a:pt x="2370295" y="0"/>
                  </a:lnTo>
                  <a:lnTo>
                    <a:pt x="2370295" y="2404147"/>
                  </a:lnTo>
                  <a:lnTo>
                    <a:pt x="0" y="2404147"/>
                  </a:lnTo>
                  <a:close/>
                </a:path>
              </a:pathLst>
            </a:custGeom>
            <a:solidFill>
              <a:srgbClr val="FFFFFF"/>
            </a:solidFill>
          </p:spPr>
        </p:sp>
        <p:sp>
          <p:nvSpPr>
            <p:cNvPr id="5" name="TextBox 5"/>
            <p:cNvSpPr txBox="1"/>
            <p:nvPr/>
          </p:nvSpPr>
          <p:spPr>
            <a:xfrm>
              <a:off x="0" y="-57150"/>
              <a:ext cx="2370295" cy="2461297"/>
            </a:xfrm>
            <a:prstGeom prst="rect">
              <a:avLst/>
            </a:prstGeom>
          </p:spPr>
          <p:txBody>
            <a:bodyPr lIns="50800" tIns="50800" rIns="50800" bIns="50800" rtlCol="0" anchor="ctr"/>
            <a:lstStyle/>
            <a:p>
              <a:pPr algn="ctr">
                <a:lnSpc>
                  <a:spcPts val="3115"/>
                </a:lnSpc>
              </a:pPr>
              <a:endParaRPr/>
            </a:p>
          </p:txBody>
        </p:sp>
      </p:grpSp>
      <p:sp>
        <p:nvSpPr>
          <p:cNvPr id="6" name="Freeform 6"/>
          <p:cNvSpPr/>
          <p:nvPr/>
        </p:nvSpPr>
        <p:spPr>
          <a:xfrm>
            <a:off x="9848475" y="1335788"/>
            <a:ext cx="6186108" cy="1848960"/>
          </a:xfrm>
          <a:custGeom>
            <a:avLst/>
            <a:gdLst/>
            <a:ahLst/>
            <a:cxnLst/>
            <a:rect l="l" t="t" r="r" b="b"/>
            <a:pathLst>
              <a:path w="5878197" h="1848960">
                <a:moveTo>
                  <a:pt x="0" y="0"/>
                </a:moveTo>
                <a:lnTo>
                  <a:pt x="5878197" y="0"/>
                </a:lnTo>
                <a:lnTo>
                  <a:pt x="5878197" y="1848960"/>
                </a:lnTo>
                <a:lnTo>
                  <a:pt x="0" y="1848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579377"/>
            <a:ext cx="8292652" cy="9345236"/>
          </a:xfrm>
          <a:custGeom>
            <a:avLst/>
            <a:gdLst/>
            <a:ahLst/>
            <a:cxnLst/>
            <a:rect l="l" t="t" r="r" b="b"/>
            <a:pathLst>
              <a:path w="9953844" h="10492031">
                <a:moveTo>
                  <a:pt x="0" y="0"/>
                </a:moveTo>
                <a:lnTo>
                  <a:pt x="9953844" y="0"/>
                </a:lnTo>
                <a:lnTo>
                  <a:pt x="9953844" y="10492031"/>
                </a:lnTo>
                <a:lnTo>
                  <a:pt x="0" y="10492031"/>
                </a:lnTo>
                <a:lnTo>
                  <a:pt x="0" y="0"/>
                </a:lnTo>
                <a:close/>
              </a:path>
            </a:pathLst>
          </a:custGeom>
          <a:blipFill>
            <a:blip r:embed="rId6"/>
            <a:stretch>
              <a:fillRect l="-19836" r="-31556"/>
            </a:stretch>
          </a:blipFill>
        </p:spPr>
      </p:sp>
      <p:sp>
        <p:nvSpPr>
          <p:cNvPr id="8" name="TextBox 8"/>
          <p:cNvSpPr txBox="1"/>
          <p:nvPr/>
        </p:nvSpPr>
        <p:spPr>
          <a:xfrm>
            <a:off x="9694519" y="1794410"/>
            <a:ext cx="6186108" cy="659861"/>
          </a:xfrm>
          <a:prstGeom prst="rect">
            <a:avLst/>
          </a:prstGeom>
        </p:spPr>
        <p:txBody>
          <a:bodyPr lIns="0" tIns="0" rIns="0" bIns="0" rtlCol="0" anchor="t">
            <a:spAutoFit/>
          </a:bodyPr>
          <a:lstStyle/>
          <a:p>
            <a:pPr algn="ctr">
              <a:lnSpc>
                <a:spcPts val="5648"/>
              </a:lnSpc>
            </a:pPr>
            <a:r>
              <a:rPr lang="en-US" sz="4034" dirty="0">
                <a:solidFill>
                  <a:srgbClr val="FFFFFF"/>
                </a:solidFill>
                <a:latin typeface="Times New Roman Bold"/>
              </a:rPr>
              <a:t>  PROBLEM STATEMENT</a:t>
            </a:r>
          </a:p>
        </p:txBody>
      </p:sp>
      <p:sp>
        <p:nvSpPr>
          <p:cNvPr id="11" name="TextBox 10">
            <a:extLst>
              <a:ext uri="{FF2B5EF4-FFF2-40B4-BE49-F238E27FC236}">
                <a16:creationId xmlns:a16="http://schemas.microsoft.com/office/drawing/2014/main" id="{2FF17005-BF3D-59EF-7E0D-8A62D6AF06AF}"/>
              </a:ext>
            </a:extLst>
          </p:cNvPr>
          <p:cNvSpPr txBox="1"/>
          <p:nvPr/>
        </p:nvSpPr>
        <p:spPr>
          <a:xfrm>
            <a:off x="8282820" y="3876401"/>
            <a:ext cx="8785980" cy="5509200"/>
          </a:xfrm>
          <a:prstGeom prst="rect">
            <a:avLst/>
          </a:prstGeom>
          <a:noFill/>
        </p:spPr>
        <p:txBody>
          <a:bodyPr wrap="square">
            <a:spAutoFit/>
          </a:bodyPr>
          <a:lstStyle/>
          <a:p>
            <a:pPr algn="just"/>
            <a:r>
              <a:rPr lang="en-US" sz="3200" dirty="0">
                <a:latin typeface="Times New Roman" panose="02020603050405020304" pitchFamily="18" charset="0"/>
                <a:cs typeface="Times New Roman" panose="02020603050405020304" pitchFamily="18" charset="0"/>
              </a:rPr>
              <a:t>In many factories, safety is a big concern because traditional safety systems can't always monitor and respond to dangers quickly. This can lead to serious accidents and injuries. Managing safety inefficiently also means more downtime and higher costs. To solve these problems, we need an IoT-based solution that can monitor the factory in real-time, send instant alerts, and respond automatically to hazards. This system will make workplaces safer, ensure they meet safety standards, and reduce downtime and costs.</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rot="-10800000" flipV="1">
            <a:off x="-7735161" y="-5892051"/>
            <a:ext cx="14581663" cy="18113867"/>
          </a:xfrm>
          <a:custGeom>
            <a:avLst/>
            <a:gdLst/>
            <a:ahLst/>
            <a:cxnLst/>
            <a:rect l="l" t="t" r="r" b="b"/>
            <a:pathLst>
              <a:path w="14581663" h="18113867">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11194" y="373472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129990" y="4016680"/>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5" name="TextBox 5"/>
          <p:cNvSpPr txBox="1"/>
          <p:nvPr/>
        </p:nvSpPr>
        <p:spPr>
          <a:xfrm>
            <a:off x="6695690" y="3962042"/>
            <a:ext cx="8820614" cy="1945020"/>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Times New Roman Bold"/>
              </a:rPr>
              <a:t>Monitor and alert about hazards in real-time to prevent accidents.</a:t>
            </a:r>
          </a:p>
          <a:p>
            <a:pPr algn="l">
              <a:lnSpc>
                <a:spcPts val="5179"/>
              </a:lnSpc>
              <a:spcBef>
                <a:spcPct val="0"/>
              </a:spcBef>
            </a:pPr>
            <a:endParaRPr lang="en-US" sz="3699" dirty="0">
              <a:solidFill>
                <a:srgbClr val="FFFFFF"/>
              </a:solidFill>
              <a:latin typeface="Times New Roman Bold"/>
            </a:endParaRPr>
          </a:p>
        </p:txBody>
      </p:sp>
      <p:sp>
        <p:nvSpPr>
          <p:cNvPr id="6" name="Freeform 6"/>
          <p:cNvSpPr/>
          <p:nvPr/>
        </p:nvSpPr>
        <p:spPr>
          <a:xfrm>
            <a:off x="5181322" y="8364607"/>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148785" y="8684663"/>
            <a:ext cx="1203294" cy="581978"/>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Roboto Bold"/>
              </a:rPr>
              <a:t>03</a:t>
            </a:r>
          </a:p>
        </p:txBody>
      </p:sp>
      <p:sp>
        <p:nvSpPr>
          <p:cNvPr id="8" name="TextBox 8"/>
          <p:cNvSpPr txBox="1"/>
          <p:nvPr/>
        </p:nvSpPr>
        <p:spPr>
          <a:xfrm>
            <a:off x="6846503" y="8267294"/>
            <a:ext cx="8820614" cy="1278170"/>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Times New Roman Bold"/>
              </a:rPr>
              <a:t>Reduce expenses by improving safety and efficiency.</a:t>
            </a:r>
          </a:p>
        </p:txBody>
      </p:sp>
      <p:sp>
        <p:nvSpPr>
          <p:cNvPr id="9" name="Freeform 9"/>
          <p:cNvSpPr/>
          <p:nvPr/>
        </p:nvSpPr>
        <p:spPr>
          <a:xfrm flipV="1">
            <a:off x="11411237" y="-2454767"/>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5165989" y="6222015"/>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131239" y="6538882"/>
            <a:ext cx="1203294" cy="581978"/>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Roboto Bold"/>
              </a:rPr>
              <a:t>02</a:t>
            </a:r>
          </a:p>
        </p:txBody>
      </p:sp>
      <p:sp>
        <p:nvSpPr>
          <p:cNvPr id="12" name="TextBox 12"/>
          <p:cNvSpPr txBox="1"/>
          <p:nvPr/>
        </p:nvSpPr>
        <p:spPr>
          <a:xfrm>
            <a:off x="6721923" y="6148199"/>
            <a:ext cx="8515373" cy="1278170"/>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Times New Roman Bold"/>
              </a:rPr>
              <a:t>Automatically meet and track safety standards</a:t>
            </a:r>
          </a:p>
        </p:txBody>
      </p:sp>
      <p:sp>
        <p:nvSpPr>
          <p:cNvPr id="16" name="TextBox 16"/>
          <p:cNvSpPr txBox="1"/>
          <p:nvPr/>
        </p:nvSpPr>
        <p:spPr>
          <a:xfrm>
            <a:off x="3162416" y="1001049"/>
            <a:ext cx="11442900" cy="1133475"/>
          </a:xfrm>
          <a:prstGeom prst="rect">
            <a:avLst/>
          </a:prstGeom>
        </p:spPr>
        <p:txBody>
          <a:bodyPr lIns="0" tIns="0" rIns="0" bIns="0" rtlCol="0" anchor="t">
            <a:spAutoFit/>
          </a:bodyPr>
          <a:lstStyle/>
          <a:p>
            <a:pPr algn="ctr">
              <a:lnSpc>
                <a:spcPts val="7920"/>
              </a:lnSpc>
            </a:pPr>
            <a:r>
              <a:rPr lang="en-US" sz="6600">
                <a:solidFill>
                  <a:srgbClr val="FFFFFF"/>
                </a:solidFill>
                <a:latin typeface="Times New Roman Bold"/>
              </a:rPr>
              <a:t>OBJECTIVE</a:t>
            </a:r>
          </a:p>
        </p:txBody>
      </p:sp>
      <p:sp>
        <p:nvSpPr>
          <p:cNvPr id="17" name="Freeform 17"/>
          <p:cNvSpPr/>
          <p:nvPr/>
        </p:nvSpPr>
        <p:spPr>
          <a:xfrm>
            <a:off x="4079992" y="2574182"/>
            <a:ext cx="9607749" cy="227092"/>
          </a:xfrm>
          <a:custGeom>
            <a:avLst/>
            <a:gdLst/>
            <a:ahLst/>
            <a:cxnLst/>
            <a:rect l="l" t="t" r="r" b="b"/>
            <a:pathLst>
              <a:path w="9607749" h="227092">
                <a:moveTo>
                  <a:pt x="0" y="0"/>
                </a:moveTo>
                <a:lnTo>
                  <a:pt x="9607749" y="0"/>
                </a:lnTo>
                <a:lnTo>
                  <a:pt x="9607749" y="227092"/>
                </a:lnTo>
                <a:lnTo>
                  <a:pt x="0" y="2270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668278" y="135011"/>
            <a:ext cx="16230600" cy="1013098"/>
          </a:xfrm>
          <a:prstGeom prst="rect">
            <a:avLst/>
          </a:prstGeom>
        </p:spPr>
        <p:txBody>
          <a:bodyPr lIns="0" tIns="0" rIns="0" bIns="0" rtlCol="0" anchor="t">
            <a:spAutoFit/>
          </a:bodyPr>
          <a:lstStyle/>
          <a:p>
            <a:pPr marL="0" lvl="0" indent="0" algn="ctr">
              <a:lnSpc>
                <a:spcPts val="7920"/>
              </a:lnSpc>
              <a:spcBef>
                <a:spcPct val="0"/>
              </a:spcBef>
            </a:pPr>
            <a:r>
              <a:rPr lang="en-US" sz="6600" dirty="0">
                <a:solidFill>
                  <a:srgbClr val="FFFFFF"/>
                </a:solidFill>
                <a:latin typeface="Times New Roman Bold"/>
              </a:rPr>
              <a:t>COMPONENTS USED</a:t>
            </a:r>
          </a:p>
        </p:txBody>
      </p:sp>
      <p:sp>
        <p:nvSpPr>
          <p:cNvPr id="3" name="Freeform 3"/>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4" name="Freeform 4"/>
          <p:cNvSpPr/>
          <p:nvPr/>
        </p:nvSpPr>
        <p:spPr>
          <a:xfrm>
            <a:off x="2429689" y="1387257"/>
            <a:ext cx="13346041" cy="315452"/>
          </a:xfrm>
          <a:custGeom>
            <a:avLst/>
            <a:gdLst/>
            <a:ahLst/>
            <a:cxnLst/>
            <a:rect l="l" t="t" r="r" b="b"/>
            <a:pathLst>
              <a:path w="13346041" h="315452">
                <a:moveTo>
                  <a:pt x="0" y="0"/>
                </a:moveTo>
                <a:lnTo>
                  <a:pt x="13346041" y="0"/>
                </a:lnTo>
                <a:lnTo>
                  <a:pt x="13346041" y="315452"/>
                </a:lnTo>
                <a:lnTo>
                  <a:pt x="0" y="315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667318" y="1995214"/>
            <a:ext cx="14787823" cy="7143745"/>
            <a:chOff x="0" y="-57150"/>
            <a:chExt cx="4296965" cy="2075790"/>
          </a:xfrm>
        </p:grpSpPr>
        <p:sp>
          <p:nvSpPr>
            <p:cNvPr id="6" name="Freeform 6"/>
            <p:cNvSpPr/>
            <p:nvPr/>
          </p:nvSpPr>
          <p:spPr>
            <a:xfrm>
              <a:off x="0" y="0"/>
              <a:ext cx="4296964" cy="2018640"/>
            </a:xfrm>
            <a:custGeom>
              <a:avLst/>
              <a:gdLst/>
              <a:ahLst/>
              <a:cxnLst/>
              <a:rect l="l" t="t" r="r" b="b"/>
              <a:pathLst>
                <a:path w="4296964" h="2018640">
                  <a:moveTo>
                    <a:pt x="26700" y="0"/>
                  </a:moveTo>
                  <a:lnTo>
                    <a:pt x="4270264" y="0"/>
                  </a:lnTo>
                  <a:cubicBezTo>
                    <a:pt x="4277346" y="0"/>
                    <a:pt x="4284137" y="2813"/>
                    <a:pt x="4289144" y="7820"/>
                  </a:cubicBezTo>
                  <a:cubicBezTo>
                    <a:pt x="4294151" y="12828"/>
                    <a:pt x="4296964" y="19619"/>
                    <a:pt x="4296964" y="26700"/>
                  </a:cubicBezTo>
                  <a:lnTo>
                    <a:pt x="4296964" y="1991940"/>
                  </a:lnTo>
                  <a:cubicBezTo>
                    <a:pt x="4296964" y="2006686"/>
                    <a:pt x="4285011" y="2018640"/>
                    <a:pt x="4270264" y="2018640"/>
                  </a:cubicBezTo>
                  <a:lnTo>
                    <a:pt x="26700" y="2018640"/>
                  </a:lnTo>
                  <a:cubicBezTo>
                    <a:pt x="19619" y="2018640"/>
                    <a:pt x="12828" y="2015827"/>
                    <a:pt x="7820" y="2010820"/>
                  </a:cubicBezTo>
                  <a:cubicBezTo>
                    <a:pt x="2813" y="2005813"/>
                    <a:pt x="0" y="1999021"/>
                    <a:pt x="0" y="1991940"/>
                  </a:cubicBezTo>
                  <a:lnTo>
                    <a:pt x="0" y="26700"/>
                  </a:lnTo>
                  <a:cubicBezTo>
                    <a:pt x="0" y="11954"/>
                    <a:pt x="11954" y="0"/>
                    <a:pt x="26700" y="0"/>
                  </a:cubicBezTo>
                  <a:close/>
                </a:path>
              </a:pathLst>
            </a:custGeom>
            <a:solidFill>
              <a:srgbClr val="FFFFFF"/>
            </a:solidFill>
          </p:spPr>
          <p:txBody>
            <a:bodyPr/>
            <a:lstStyle/>
            <a:p>
              <a:endParaRPr lang="en-IN" dirty="0"/>
            </a:p>
          </p:txBody>
        </p:sp>
        <p:sp>
          <p:nvSpPr>
            <p:cNvPr id="7" name="TextBox 7"/>
            <p:cNvSpPr txBox="1"/>
            <p:nvPr/>
          </p:nvSpPr>
          <p:spPr>
            <a:xfrm>
              <a:off x="0" y="-57150"/>
              <a:ext cx="4296965" cy="207579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2648315" y="2203498"/>
            <a:ext cx="13355974" cy="3141950"/>
          </a:xfrm>
          <a:prstGeom prst="rect">
            <a:avLst/>
          </a:prstGeom>
        </p:spPr>
        <p:txBody>
          <a:bodyPr lIns="0" tIns="0" rIns="0" bIns="0" rtlCol="0" anchor="t">
            <a:spAutoFit/>
          </a:bodyPr>
          <a:lstStyle/>
          <a:p>
            <a:pPr marL="685800" indent="-6858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E</a:t>
            </a:r>
            <a:r>
              <a:rPr lang="en-IN" sz="4000" dirty="0" err="1">
                <a:latin typeface="Times New Roman" panose="02020603050405020304" pitchFamily="18" charset="0"/>
                <a:cs typeface="Times New Roman" panose="02020603050405020304" pitchFamily="18" charset="0"/>
              </a:rPr>
              <a:t>sp</a:t>
            </a:r>
            <a:r>
              <a:rPr lang="en-IN" sz="4000" dirty="0">
                <a:latin typeface="Times New Roman" panose="02020603050405020304" pitchFamily="18" charset="0"/>
                <a:cs typeface="Times New Roman" panose="02020603050405020304" pitchFamily="18" charset="0"/>
              </a:rPr>
              <a:t> 32 microcontroller(</a:t>
            </a:r>
            <a:r>
              <a:rPr lang="en-IN" sz="4000" dirty="0" err="1">
                <a:latin typeface="Times New Roman" panose="02020603050405020304" pitchFamily="18" charset="0"/>
                <a:cs typeface="Times New Roman" panose="02020603050405020304" pitchFamily="18" charset="0"/>
              </a:rPr>
              <a:t>Wifi</a:t>
            </a:r>
            <a:r>
              <a:rPr lang="en-IN" sz="4000" dirty="0">
                <a:latin typeface="Times New Roman" panose="02020603050405020304" pitchFamily="18" charset="0"/>
                <a:cs typeface="Times New Roman" panose="02020603050405020304" pitchFamily="18" charset="0"/>
              </a:rPr>
              <a:t> module)</a:t>
            </a:r>
          </a:p>
          <a:p>
            <a:pPr marL="685800" indent="-6858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MQ4 Gas sensor</a:t>
            </a:r>
          </a:p>
          <a:p>
            <a:pPr marL="685800" indent="-6858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DHT11 Temperature sensor</a:t>
            </a:r>
          </a:p>
          <a:p>
            <a:pPr marL="685800" indent="-6858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rPr>
              <a:t>Jumper wires</a:t>
            </a:r>
            <a:endParaRPr lang="en-US" sz="4000" dirty="0">
              <a:latin typeface="Times New Roman" panose="02020603050405020304" pitchFamily="18" charset="0"/>
              <a:cs typeface="Times New Roman" panose="02020603050405020304" pitchFamily="18" charset="0"/>
            </a:endParaRPr>
          </a:p>
          <a:p>
            <a:pPr marL="571500" indent="-571500" algn="just">
              <a:lnSpc>
                <a:spcPts val="5752"/>
              </a:lnSpc>
              <a:buFont typeface="Arial" panose="020B0604020202020204" pitchFamily="34" charset="0"/>
              <a:buChar char="•"/>
            </a:pPr>
            <a:r>
              <a:rPr lang="en-US" sz="4000" dirty="0">
                <a:solidFill>
                  <a:srgbClr val="18072B"/>
                </a:solidFill>
                <a:latin typeface="Times New Roman" panose="02020603050405020304" pitchFamily="18" charset="0"/>
                <a:cs typeface="Times New Roman" panose="02020603050405020304" pitchFamily="18" charset="0"/>
              </a:rPr>
              <a:t> Breadboard</a:t>
            </a:r>
          </a:p>
        </p:txBody>
      </p:sp>
      <p:sp>
        <p:nvSpPr>
          <p:cNvPr id="9" name="Freeform 9"/>
          <p:cNvSpPr/>
          <p:nvPr/>
        </p:nvSpPr>
        <p:spPr>
          <a:xfrm rot="5400000">
            <a:off x="485504" y="2045780"/>
            <a:ext cx="16262788" cy="2020222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5589789" y="2552700"/>
            <a:ext cx="11842714" cy="11842714"/>
          </a:xfrm>
          <a:custGeom>
            <a:avLst/>
            <a:gdLst/>
            <a:ahLst/>
            <a:cxnLst/>
            <a:rect l="l" t="t" r="r" b="b"/>
            <a:pathLst>
              <a:path w="11842714" h="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100000">
            <a:off x="15171541" y="12095451"/>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6344147" y="12274439"/>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100000">
            <a:off x="14795156" y="12764100"/>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333375"/>
            <a:ext cx="11033355" cy="988284"/>
          </a:xfrm>
          <a:prstGeom prst="rect">
            <a:avLst/>
          </a:prstGeom>
        </p:spPr>
        <p:txBody>
          <a:bodyPr lIns="0" tIns="0" rIns="0" bIns="0" rtlCol="0" anchor="t">
            <a:spAutoFit/>
          </a:bodyPr>
          <a:lstStyle/>
          <a:p>
            <a:pPr algn="l">
              <a:lnSpc>
                <a:spcPts val="8400"/>
              </a:lnSpc>
            </a:pPr>
            <a:r>
              <a:rPr lang="en-US" sz="6000" dirty="0">
                <a:solidFill>
                  <a:srgbClr val="FFFFFF"/>
                </a:solidFill>
                <a:latin typeface="Times New Roman Bold"/>
              </a:rPr>
              <a:t> CIRCUIT DIAGRAM</a:t>
            </a:r>
          </a:p>
        </p:txBody>
      </p:sp>
      <p:pic>
        <p:nvPicPr>
          <p:cNvPr id="9" name="Picture 8">
            <a:extLst>
              <a:ext uri="{FF2B5EF4-FFF2-40B4-BE49-F238E27FC236}">
                <a16:creationId xmlns:a16="http://schemas.microsoft.com/office/drawing/2014/main" id="{047EA536-A9E9-AF91-235E-E0309E1B3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1829746"/>
            <a:ext cx="9364421" cy="6885503"/>
          </a:xfrm>
          <a:prstGeom prst="rect">
            <a:avLst/>
          </a:prstGeom>
        </p:spPr>
      </p:pic>
    </p:spTree>
    <p:extLst>
      <p:ext uri="{BB962C8B-B14F-4D97-AF65-F5344CB8AC3E}">
        <p14:creationId xmlns:p14="http://schemas.microsoft.com/office/powerpoint/2010/main" val="373404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1411237" y="-2474947"/>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OUTPUT</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9">
            <a:extLst>
              <a:ext uri="{FF2B5EF4-FFF2-40B4-BE49-F238E27FC236}">
                <a16:creationId xmlns:a16="http://schemas.microsoft.com/office/drawing/2014/main" id="{BE0476C8-86FB-BC0F-EBC7-F6380200E384}"/>
              </a:ext>
            </a:extLst>
          </p:cNvPr>
          <p:cNvSpPr txBox="1"/>
          <p:nvPr/>
        </p:nvSpPr>
        <p:spPr>
          <a:xfrm>
            <a:off x="3810000" y="8388906"/>
            <a:ext cx="818557" cy="400110"/>
          </a:xfrm>
          <a:prstGeom prst="rect">
            <a:avLst/>
          </a:prstGeom>
          <a:noFill/>
        </p:spPr>
        <p:txBody>
          <a:bodyPr wrap="none" rtlCol="0">
            <a:spAutoFit/>
          </a:bodyPr>
          <a:lstStyle/>
          <a:p>
            <a:r>
              <a:rPr lang="en-US" sz="2000" dirty="0"/>
              <a:t>ESP32</a:t>
            </a:r>
            <a:endParaRPr lang="en-IN" sz="2000" dirty="0"/>
          </a:p>
        </p:txBody>
      </p:sp>
      <p:pic>
        <p:nvPicPr>
          <p:cNvPr id="2" name="image3.jpg">
            <a:extLst>
              <a:ext uri="{FF2B5EF4-FFF2-40B4-BE49-F238E27FC236}">
                <a16:creationId xmlns:a16="http://schemas.microsoft.com/office/drawing/2014/main" id="{05F7836A-8399-9BE0-B9A3-96C77A983C5C}"/>
              </a:ext>
            </a:extLst>
          </p:cNvPr>
          <p:cNvPicPr/>
          <p:nvPr/>
        </p:nvPicPr>
        <p:blipFill>
          <a:blip r:embed="rId6"/>
          <a:srcRect/>
          <a:stretch>
            <a:fillRect/>
          </a:stretch>
        </p:blipFill>
        <p:spPr>
          <a:xfrm>
            <a:off x="2286000" y="1755853"/>
            <a:ext cx="14317861" cy="8784985"/>
          </a:xfrm>
          <a:prstGeom prst="rect">
            <a:avLst/>
          </a:prstGeo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1411237" y="-2474947"/>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RESULT</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itle 2">
            <a:extLst>
              <a:ext uri="{FF2B5EF4-FFF2-40B4-BE49-F238E27FC236}">
                <a16:creationId xmlns:a16="http://schemas.microsoft.com/office/drawing/2014/main" id="{799B80DC-9352-929A-DC51-4BDD27BE3596}"/>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E01BF504-A59A-093E-D4E9-8633AB5C2520}"/>
              </a:ext>
            </a:extLst>
          </p:cNvPr>
          <p:cNvSpPr>
            <a:spLocks noGrp="1"/>
          </p:cNvSpPr>
          <p:nvPr>
            <p:ph idx="1"/>
          </p:nvPr>
        </p:nvSpPr>
        <p:spPr>
          <a:xfrm>
            <a:off x="1752600" y="1876230"/>
            <a:ext cx="14859000" cy="8136132"/>
          </a:xfrm>
        </p:spPr>
        <p:txBody>
          <a:bodyPr>
            <a:normAutofit/>
          </a:bodyPr>
          <a:lstStyle/>
          <a:p>
            <a:pPr algn="just"/>
            <a:r>
              <a:rPr lang="en-US" sz="3600" dirty="0">
                <a:solidFill>
                  <a:schemeClr val="bg1"/>
                </a:solidFill>
              </a:rPr>
              <a:t>The system successfully detected simulated scenarios such as gas leaks, fires, extreme temperatures, and unauthorized intrusions with a high degree of accuracy and reliability. During testing, the system exhibited rapid response times upon detection of hazards, triggering alarms and activating safety protocols within milliseconds. Furthermore, the system's multi-channel alerting mechanism proved invaluable in ensuring timely communication with relevant personnel. Alerts delivered via SMS, email, and mobile app notifications enabled swift response coordination and decision-making, enhancing overall safety outcomes. The user-friendly interface provided by the web dashboard and mobile application facilitated easy monitoring and configuration of the system. Real-time data logs and analytics offered valuable insights into environmental conditions, aiding in proactive maintenance and risk management strategies</a:t>
            </a:r>
            <a:endParaRPr lang="en-IN" sz="3600" dirty="0">
              <a:solidFill>
                <a:schemeClr val="bg1"/>
              </a:solidFill>
            </a:endParaRPr>
          </a:p>
        </p:txBody>
      </p:sp>
    </p:spTree>
    <p:extLst>
      <p:ext uri="{BB962C8B-B14F-4D97-AF65-F5344CB8AC3E}">
        <p14:creationId xmlns:p14="http://schemas.microsoft.com/office/powerpoint/2010/main" val="134262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4" name="Freeform 4"/>
          <p:cNvSpPr/>
          <p:nvPr/>
        </p:nvSpPr>
        <p:spPr>
          <a:xfrm flipV="1">
            <a:off x="13106400" y="-2378567"/>
            <a:ext cx="12886500"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162416" y="395288"/>
            <a:ext cx="11442900" cy="1013098"/>
          </a:xfrm>
          <a:prstGeom prst="rect">
            <a:avLst/>
          </a:prstGeom>
        </p:spPr>
        <p:txBody>
          <a:bodyPr lIns="0" tIns="0" rIns="0" bIns="0" rtlCol="0" anchor="t">
            <a:spAutoFit/>
          </a:bodyPr>
          <a:lstStyle/>
          <a:p>
            <a:pPr algn="ctr">
              <a:lnSpc>
                <a:spcPts val="7920"/>
              </a:lnSpc>
            </a:pPr>
            <a:r>
              <a:rPr lang="en-US" sz="6600" dirty="0">
                <a:solidFill>
                  <a:srgbClr val="FFFFFF"/>
                </a:solidFill>
                <a:latin typeface="Times New Roman Bold"/>
              </a:rPr>
              <a:t>CONCLUSION</a:t>
            </a:r>
          </a:p>
        </p:txBody>
      </p:sp>
      <p:sp>
        <p:nvSpPr>
          <p:cNvPr id="6" name="Freeform 6"/>
          <p:cNvSpPr/>
          <p:nvPr/>
        </p:nvSpPr>
        <p:spPr>
          <a:xfrm>
            <a:off x="4079992" y="1528762"/>
            <a:ext cx="9607749" cy="227092"/>
          </a:xfrm>
          <a:custGeom>
            <a:avLst/>
            <a:gdLst/>
            <a:ahLst/>
            <a:cxnLst/>
            <a:rect l="l" t="t" r="r" b="b"/>
            <a:pathLst>
              <a:path w="9607749" h="227092">
                <a:moveTo>
                  <a:pt x="0" y="0"/>
                </a:moveTo>
                <a:lnTo>
                  <a:pt x="9607749" y="0"/>
                </a:lnTo>
                <a:lnTo>
                  <a:pt x="9607749" y="227093"/>
                </a:lnTo>
                <a:lnTo>
                  <a:pt x="0" y="22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8">
            <a:extLst>
              <a:ext uri="{FF2B5EF4-FFF2-40B4-BE49-F238E27FC236}">
                <a16:creationId xmlns:a16="http://schemas.microsoft.com/office/drawing/2014/main" id="{8623D911-97CC-6FD0-3DF1-129A98C003FB}"/>
              </a:ext>
            </a:extLst>
          </p:cNvPr>
          <p:cNvSpPr txBox="1"/>
          <p:nvPr/>
        </p:nvSpPr>
        <p:spPr>
          <a:xfrm>
            <a:off x="1905000" y="2296196"/>
            <a:ext cx="14478000" cy="7294305"/>
          </a:xfrm>
          <a:prstGeom prst="rect">
            <a:avLst/>
          </a:prstGeom>
          <a:noFill/>
        </p:spPr>
        <p:txBody>
          <a:bodyPr wrap="square" rtlCol="0">
            <a:spAutoFit/>
          </a:bodyPr>
          <a:lstStyle/>
          <a:p>
            <a:pPr marL="457200" indent="-457200" algn="jus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In conclusion, the Industry Safety System represents a critical advancement in safety technology, offering comprehensive monitoring and rapid response capabilities to mitigate potential dangers in diverse environments. By leveraging a network of sensors and a sophisticated microcontroller, the system can swiftly identify hazards such as gas leaks, fires, extreme temperatures, and unauthorized intrusions. Through immediate activation of alarms and predefined safety protocols, it facilitates swift and effective responses to mitigate risks and minimize potential damage. Furthermore, the system's user-friendly interface enables seamless monitoring and configuration, while data logs and real-time analytics provide valuable insights for preventive maintenance and risk assessment. Its reliability, efficiency, and ability to provide early warnings make it an indispensable tool for safeguarding against potential hazards.</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348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642</Words>
  <Application>Microsoft Office PowerPoint</Application>
  <PresentationFormat>Custom</PresentationFormat>
  <Paragraphs>32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Times New Roman</vt:lpstr>
      <vt:lpstr>Roboto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PPT</dc:title>
  <cp:lastModifiedBy>Nithish Kumar V</cp:lastModifiedBy>
  <cp:revision>11</cp:revision>
  <dcterms:created xsi:type="dcterms:W3CDTF">2006-08-16T00:00:00Z</dcterms:created>
  <dcterms:modified xsi:type="dcterms:W3CDTF">2024-05-20T17:03:48Z</dcterms:modified>
  <dc:identifier>DAGFlVgxgUw</dc:identifier>
</cp:coreProperties>
</file>